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281" r:id="rId64"/>
    <p:sldId id="273" r:id="rId65"/>
    <p:sldId id="38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57"/>
    <p:restoredTop sz="94586"/>
  </p:normalViewPr>
  <p:slideViewPr>
    <p:cSldViewPr snapToGrid="0" snapToObjects="1">
      <p:cViewPr varScale="1">
        <p:scale>
          <a:sx n="78" d="100"/>
          <a:sy n="78" d="100"/>
        </p:scale>
        <p:origin x="192"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D6606-78EC-E24C-A3B3-B3666C6F492D}" type="slidenum">
              <a:rPr lang="en-US" smtClean="0"/>
              <a:t>1</a:t>
            </a:fld>
            <a:endParaRPr lang="en-US"/>
          </a:p>
        </p:txBody>
      </p:sp>
    </p:spTree>
    <p:extLst>
      <p:ext uri="{BB962C8B-B14F-4D97-AF65-F5344CB8AC3E}">
        <p14:creationId xmlns:p14="http://schemas.microsoft.com/office/powerpoint/2010/main" val="749793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9/16/22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2" Type="http://schemas.openxmlformats.org/officeDocument/2006/relationships/hyperlink" Target="https://docs.djangoproject.com/en/2.2/ref/request-response/#attributes" TargetMode="External"/><Relationship Id="rId1" Type="http://schemas.openxmlformats.org/officeDocument/2006/relationships/slideLayout" Target="../slideLayouts/slideLayout2.xml"/><Relationship Id="rId5" Type="http://schemas.openxmlformats.org/officeDocument/2006/relationships/hyperlink" Target="https://docs.djangoproject.com/en/2.2/ref/request-response/#django.http.HttpRequest.POST" TargetMode="External"/><Relationship Id="rId4" Type="http://schemas.openxmlformats.org/officeDocument/2006/relationships/hyperlink" Target="https://docs.djangoproject.com/en/2.2/ref/request-response/#django.http.HttpRequest.bod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sponse" TargetMode="External"/><Relationship Id="rId2" Type="http://schemas.openxmlformats.org/officeDocument/2006/relationships/hyperlink" Target="https://docs.djangoproject.com/en/2.2/ref/request-response/#django.http.HttpReques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Cross-site_script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amples.dj4e.com/tmpl/game/200"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amples.dj4e.com/tmpl/simple"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amples.dj4e.com/tmpl/special"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amples.dj4e.com/tmpl/nested"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amples.dj4e.com/tmpl/game/200"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y4e.com/lessons/Object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amples.dj4e.com/tmpl/game2/200"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www.djangoproject.org/" TargetMode="External"/><Relationship Id="rId2" Type="http://schemas.openxmlformats.org/officeDocument/2006/relationships/hyperlink" Target="https://www.flickr.com/photos/dinnerseries/2357047509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and Response Objects</a:t>
            </a:r>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/4.0/ref/request-response/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a:solidFill>
                  <a:srgbClr val="09442A"/>
                </a:solidFill>
              </a:rPr>
              <a:t>Django uses request and response objects to pass information throughout your Django application.</a:t>
            </a:r>
          </a:p>
          <a:p>
            <a:endParaRPr lang="en-US" sz="2000" dirty="0">
              <a:solidFill>
                <a:srgbClr val="09442A"/>
              </a:solidFill>
            </a:endParaRPr>
          </a:p>
          <a:p>
            <a:r>
              <a:rPr lang="en-US" sz="2000" dirty="0">
                <a:solidFill>
                  <a:srgbClr val="09442A"/>
                </a:solidFill>
              </a:rPr>
              <a:t>When a page is requested by a browser, Django creates an </a:t>
            </a:r>
            <a:r>
              <a:rPr lang="en-US" sz="2000" b="1" dirty="0" err="1">
                <a:solidFill>
                  <a:srgbClr val="09442A"/>
                </a:solidFill>
              </a:rPr>
              <a:t>HttpRequest</a:t>
            </a:r>
            <a:r>
              <a:rPr lang="en-US" sz="2000" dirty="0">
                <a:solidFill>
                  <a:srgbClr val="09442A"/>
                </a:solidFill>
              </a:rPr>
              <a:t> object that contains metadata about the request. </a:t>
            </a:r>
          </a:p>
          <a:p>
            <a:endParaRPr lang="en-US" sz="2000" dirty="0">
              <a:solidFill>
                <a:srgbClr val="09442A"/>
              </a:solidFill>
            </a:endParaRPr>
          </a:p>
          <a:p>
            <a:r>
              <a:rPr lang="en-US" sz="2000" dirty="0">
                <a:solidFill>
                  <a:srgbClr val="09442A"/>
                </a:solidFill>
              </a:rPr>
              <a:t>Then 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p>
          <a:p>
            <a:endParaRPr lang="en-US" sz="2000" dirty="0">
              <a:solidFill>
                <a:srgbClr val="09442A"/>
              </a:solidFill>
            </a:endParaRPr>
          </a:p>
          <a:p>
            <a:r>
              <a:rPr lang="en-US" sz="2000" dirty="0">
                <a:solidFill>
                  <a:srgbClr val="09442A"/>
                </a:solidFill>
              </a:rPr>
              <a:t>The Application Programming Interfaces (APIs) 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are 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/4.0/ref/request-response/#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p>
          <a:p>
            <a:endParaRPr lang="en-US" sz="2000" dirty="0">
              <a:solidFill>
                <a:srgbClr val="09442A"/>
              </a:solidFill>
            </a:endParaRPr>
          </a:p>
          <a:p>
            <a:r>
              <a:rPr lang="en-US" sz="2000" b="1" dirty="0" err="1">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p>
          <a:p>
            <a:endParaRPr lang="en-US" sz="2000" dirty="0">
              <a:solidFill>
                <a:srgbClr val="09442A"/>
              </a:solidFill>
            </a:endParaRPr>
          </a:p>
          <a:p>
            <a:r>
              <a:rPr lang="en-US" sz="2000" b="1" dirty="0" err="1">
                <a:solidFill>
                  <a:srgbClr val="09442A"/>
                </a:solidFill>
              </a:rPr>
              <a:t>HttpRequest.body</a:t>
            </a:r>
            <a:endParaRPr lang="en-US" sz="2000" b="1" u="sng" dirty="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p>
          <a:p>
            <a:endParaRPr lang="en-US" sz="2000" u="sng" dirty="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p>
          <a:p>
            <a:endParaRPr lang="en-US" sz="2000" dirty="0">
              <a:solidFill>
                <a:srgbClr val="09442A"/>
              </a:solidFill>
            </a:endParaRPr>
          </a:p>
          <a:p>
            <a:r>
              <a:rPr lang="en-US" sz="2000" dirty="0">
                <a:solidFill>
                  <a:srgbClr val="09442A"/>
                </a:solidFill>
              </a:rPr>
              <a:t>Each 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a:solidFill>
                <a:srgbClr val="09442A"/>
              </a:solidFill>
            </a:endParaRPr>
          </a:p>
          <a:p>
            <a:r>
              <a:rPr lang="en-US" sz="2000" b="1" dirty="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constructor.</a:t>
            </a: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/4.0/ref/request-response/#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https://samples.dj4e.com/views/</a:t>
            </a:r>
            <a:r>
              <a:rPr lang="en-US" sz="2000" dirty="0" err="1"/>
              <a:t>danger?</a:t>
            </a:r>
            <a:r>
              <a:rPr lang="en-US" sz="2000" dirty="0" err="1">
                <a:solidFill>
                  <a:srgbClr val="FF40FF"/>
                </a:solidFill>
              </a:rPr>
              <a:t>guess</a:t>
            </a:r>
            <a:r>
              <a:rPr lang="en-US" sz="2000" dirty="0"/>
              <a:t>=</a:t>
            </a:r>
            <a:r>
              <a:rPr lang="en-US" sz="2000" dirty="0">
                <a:solidFill>
                  <a:srgbClr val="00FDFF"/>
                </a:solidFill>
              </a:rPr>
              <a:t>42</a:t>
            </a:r>
            <a:r>
              <a:rPr lang="en-US" sz="2000" dirty="0"/>
              <a:t> </a:t>
            </a:r>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Danger </a:t>
            </a:r>
            <a:r>
              <a:rPr lang="mr-IN" dirty="0">
                <a:solidFill>
                  <a:srgbClr val="FF0000"/>
                </a:solidFill>
              </a:rPr>
              <a:t>–</a:t>
            </a:r>
            <a:r>
              <a:rPr lang="en-US" dirty="0">
                <a:solidFill>
                  <a:srgbClr val="FF0000"/>
                </a:solidFill>
              </a:rPr>
              <a:t> What Danger?</a:t>
            </a:r>
          </a:p>
        </p:txBody>
      </p:sp>
      <p:sp>
        <p:nvSpPr>
          <p:cNvPr id="3" name="Text Placeholder 2"/>
          <p:cNvSpPr>
            <a:spLocks noGrp="1"/>
          </p:cNvSpPr>
          <p:nvPr>
            <p:ph type="body" idx="1"/>
          </p:nvPr>
        </p:nvSpPr>
        <p:spPr/>
        <p:txBody>
          <a:bodyPr/>
          <a:lstStyle/>
          <a:p>
            <a:r>
              <a:rPr lang="en-US" dirty="0"/>
              <a:t>I use the </a:t>
            </a:r>
            <a:r>
              <a:rPr lang="en-US" dirty="0" err="1">
                <a:solidFill>
                  <a:srgbClr val="FFFF00"/>
                </a:solidFill>
              </a:rPr>
              <a:t>django.http.escape</a:t>
            </a:r>
            <a:r>
              <a:rPr lang="en-US" dirty="0">
                <a:solidFill>
                  <a:srgbClr val="FFFF00"/>
                </a:solidFill>
              </a:rPr>
              <a:t>() </a:t>
            </a:r>
            <a:r>
              <a:rPr lang="en-US" dirty="0"/>
              <a:t>function whenever I sense danger</a:t>
            </a:r>
            <a:r>
              <a:rPr lang="mr-IN" dirty="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Why is that view named danger?</a:t>
            </a:r>
          </a:p>
        </p:txBody>
      </p:sp>
      <p:sp>
        <p:nvSpPr>
          <p:cNvPr id="9" name="Content Placeholder 8"/>
          <p:cNvSpPr>
            <a:spLocks noGrp="1"/>
          </p:cNvSpPr>
          <p:nvPr>
            <p:ph idx="1"/>
          </p:nvPr>
        </p:nvSpPr>
        <p:spPr/>
        <p:txBody>
          <a:bodyPr/>
          <a:lstStyle/>
          <a:p>
            <a:r>
              <a:rPr lang="en-US" dirty="0"/>
              <a:t>It is dangerous to take data from the user and include it in the HTTP Response without "escaping" the output.</a:t>
            </a:r>
          </a:p>
          <a:p>
            <a:r>
              <a:rPr lang="en-US" dirty="0"/>
              <a:t>HTML + JavaScript is a programming language and you don't want your users "sending code" to other user's browsers</a:t>
            </a:r>
          </a:p>
          <a:p>
            <a:endParaRPr lang="en-US" dirty="0"/>
          </a:p>
          <a:p>
            <a:r>
              <a:rPr lang="en-US" dirty="0"/>
              <a:t>Cross-Site Scripting (XSS)</a:t>
            </a:r>
          </a:p>
          <a:p>
            <a:pPr lvl="1"/>
            <a:r>
              <a:rPr lang="en-US" dirty="0"/>
              <a:t>https://</a:t>
            </a:r>
            <a:r>
              <a:rPr lang="en-US" dirty="0" err="1"/>
              <a:t>en.wikipedia.org</a:t>
            </a:r>
            <a:r>
              <a:rPr lang="en-US" dirty="0"/>
              <a:t>/wiki/Cross-</a:t>
            </a:r>
            <a:r>
              <a:rPr lang="en-US" dirty="0" err="1"/>
              <a:t>site_scripting</a:t>
            </a:r>
            <a:endParaRPr lang="en-US" dirty="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%3Cb%3EBold%3C%2Fb%3E</a:t>
            </a:r>
            <a:r>
              <a:rPr lang="en-US" dirty="0"/>
              <a:t> </a:t>
            </a:r>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a:t>
            </a:r>
            <a:r>
              <a:rPr lang="en-US" dirty="0">
                <a:solidFill>
                  <a:srgbClr val="FF0000"/>
                </a:solidFill>
                <a:latin typeface="Courier" charset="0"/>
              </a:rPr>
              <a:t>&lt;b&gt;Bold&lt;/b&gt;</a:t>
            </a:r>
            <a:r>
              <a:rPr lang="en-US" dirty="0">
                <a:solidFill>
                  <a:srgbClr val="000000"/>
                </a:solidFill>
                <a:latin typeface="Courier" charset="0"/>
              </a:rPr>
              <a: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476065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&lt;script&gt;alert('Owned');&lt;/script&gt;&lt;/p&gt;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991291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a:solidFill>
                <a:srgbClr val="C1651C"/>
              </a:solidFill>
              <a:latin typeface="Courier" charset="0"/>
              <a:ea typeface="Courier" charset="0"/>
              <a:cs typeface="Courier" charset="0"/>
            </a:endParaRPr>
          </a:p>
          <a:p>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a:t>HTML entities</a:t>
            </a:r>
          </a:p>
        </p:txBody>
      </p:sp>
    </p:spTree>
    <p:extLst>
      <p:ext uri="{BB962C8B-B14F-4D97-AF65-F5344CB8AC3E}">
        <p14:creationId xmlns:p14="http://schemas.microsoft.com/office/powerpoint/2010/main" val="107087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Django</a:t>
            </a:r>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Templates</a:t>
            </a:r>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Parsing the URL after the </a:t>
            </a:r>
            <a:r>
              <a:rPr lang="en-US" sz="4000" dirty="0">
                <a:solidFill>
                  <a:srgbClr val="FF40FF"/>
                </a:solidFill>
              </a:rPr>
              <a:t>Application </a:t>
            </a:r>
            <a:r>
              <a:rPr lang="en-US" sz="4000" dirty="0"/>
              <a:t>and </a:t>
            </a:r>
            <a:r>
              <a:rPr lang="en-US" sz="4000" dirty="0">
                <a:solidFill>
                  <a:srgbClr val="00FF00"/>
                </a:solidFill>
              </a:rPr>
              <a:t>View</a:t>
            </a: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https://samples.dj4e.com/</a:t>
            </a:r>
            <a:r>
              <a:rPr lang="en-US" sz="2400" b="1" dirty="0">
                <a:solidFill>
                  <a:srgbClr val="FF40FF"/>
                </a:solidFill>
                <a:latin typeface="Courier New" charset="0"/>
                <a:ea typeface="Courier New" charset="0"/>
                <a:cs typeface="Courier New" charset="0"/>
              </a:rPr>
              <a:t>views</a:t>
            </a:r>
            <a:r>
              <a:rPr lang="en-US" sz="2400" b="1" dirty="0">
                <a:latin typeface="Courier New" charset="0"/>
                <a:ea typeface="Courier New" charset="0"/>
                <a:cs typeface="Courier New" charset="0"/>
              </a:rPr>
              <a:t>/</a:t>
            </a:r>
            <a:r>
              <a:rPr lang="en-US" sz="2400" b="1" dirty="0">
                <a:solidFill>
                  <a:srgbClr val="00FF00"/>
                </a:solidFill>
                <a:latin typeface="Courier New" charset="0"/>
                <a:ea typeface="Courier New" charset="0"/>
                <a:cs typeface="Courier New" charset="0"/>
              </a:rPr>
              <a:t>rest</a:t>
            </a:r>
            <a:r>
              <a:rPr lang="en-US" sz="2400" b="1" dirty="0">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41</a:t>
            </a:r>
            <a:r>
              <a:rPr lang="en-US" sz="2400" b="1" dirty="0">
                <a:latin typeface="Courier New" charset="0"/>
                <a:ea typeface="Courier New" charset="0"/>
                <a:cs typeface="Courier New" charset="0"/>
              </a:rPr>
              <a:t> </a:t>
            </a: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to Class Views</a:t>
            </a:r>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a:solidFill>
                  <a:srgbClr val="000000"/>
                </a:solidFill>
                <a:latin typeface="Courier New" charset="0"/>
                <a:ea typeface="Courier New" charset="0"/>
                <a:cs typeface="Courier New" charset="0"/>
              </a:rPr>
              <a:t>path(</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a:solidFill>
                  <a:srgbClr val="000000"/>
                </a:solidFill>
                <a:latin typeface="Courier New" charset="0"/>
                <a:ea typeface="Courier New" charset="0"/>
                <a:cs typeface="Courier New" charset="0"/>
              </a:rPr>
              <a:t>()),</a:t>
            </a: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https://samples.dj4e.com/views/remain/</a:t>
            </a:r>
            <a:r>
              <a:rPr lang="en-US" b="1" dirty="0">
                <a:solidFill>
                  <a:srgbClr val="00FDFF"/>
                </a:solidFill>
                <a:latin typeface="Courier New" charset="0"/>
                <a:ea typeface="Courier New" charset="0"/>
                <a:cs typeface="Courier New" charset="0"/>
              </a:rPr>
              <a:t>abc123-42-xyzzy</a:t>
            </a:r>
            <a:r>
              <a:rPr lang="en-US" b="1" dirty="0">
                <a:latin typeface="Courier New" charset="0"/>
                <a:ea typeface="Courier New" charset="0"/>
                <a:cs typeface="Courier New" charset="0"/>
              </a:rPr>
              <a:t> </a:t>
            </a:r>
          </a:p>
        </p:txBody>
      </p:sp>
    </p:spTree>
    <p:extLst>
      <p:ext uri="{BB962C8B-B14F-4D97-AF65-F5344CB8AC3E}">
        <p14:creationId xmlns:p14="http://schemas.microsoft.com/office/powerpoint/2010/main" val="1969406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http://www.dj4e.com/</a:t>
            </a:r>
            <a:r>
              <a:rPr lang="en-US" altLang="x-none" dirty="0" err="1"/>
              <a:t>nowhere.htm</a:t>
            </a:r>
            <a:r>
              <a:rPr lang="en-US" altLang="x-none" dirty="0"/>
              <a:t> - </a:t>
            </a:r>
            <a:r>
              <a:rPr lang="en-US" altLang="x-none" dirty="0">
                <a:solidFill>
                  <a:srgbClr val="FFFF00"/>
                </a:solidFill>
              </a:rPr>
              <a:t>404 Not Found</a:t>
            </a:r>
          </a:p>
          <a:p>
            <a:r>
              <a:rPr lang="en-US" altLang="x-none" dirty="0">
                <a:solidFill>
                  <a:srgbClr val="FFFF00"/>
                </a:solidFill>
              </a:rPr>
              <a:t>500 Server Error</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a:t>You can send a "Redirect" response instead of a page response to communicate a "Location:" header to the browser</a:t>
            </a:r>
          </a:p>
          <a:p>
            <a:pPr marL="828654">
              <a:spcBef>
                <a:spcPts val="1725"/>
              </a:spcBef>
              <a:defRPr/>
            </a:pPr>
            <a:r>
              <a:rPr lang="en-US" sz="2851" dirty="0"/>
              <a:t>The location header 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 Redirect from a View</a:t>
            </a:r>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endParaRPr lang="en-US"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'https://www.dj4e.com/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https://samples.dj4e.com/views/bounce </a:t>
            </a: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/4.0/ref/request-response/#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Templates to Organize HTML</a:t>
            </a:r>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Django</a:t>
            </a:r>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a:t>
            </a:r>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a:solidFill>
                  <a:srgbClr val="09442A"/>
                </a:solidFill>
              </a:rPr>
              <a:t>Being a web framework, Django needs a convenient way to generate HTML dynamically. The most common approach relies on templates. A template contains the static parts of the desired HTML output as well as some special syntax describing how dynamic content will be inserted. </a:t>
            </a:r>
          </a:p>
          <a:p>
            <a:endParaRPr lang="en-US" sz="2000" dirty="0">
              <a:solidFill>
                <a:srgbClr val="09442A"/>
              </a:solidFill>
            </a:endParaRPr>
          </a:p>
          <a:p>
            <a:r>
              <a:rPr lang="en-US" sz="2000" dirty="0">
                <a:solidFill>
                  <a:srgbClr val="09442A"/>
                </a:solidFill>
              </a:rPr>
              <a:t>A 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alternative Jinja2.</a:t>
            </a:r>
          </a:p>
          <a:p>
            <a:endParaRPr lang="en-US" sz="2000" dirty="0">
              <a:solidFill>
                <a:srgbClr val="09442A"/>
              </a:solidFill>
            </a:endParaRPr>
          </a:p>
          <a:p>
            <a:r>
              <a:rPr lang="en-US" sz="2000" dirty="0">
                <a:solidFill>
                  <a:srgbClr val="09442A"/>
                </a:solidFill>
              </a:rPr>
              <a:t>A template is simply a text file. It can generate any text-based format (HTML, XML, CSV, etc.). A 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/4.0/topics/templates/</a:t>
            </a:r>
          </a:p>
        </p:txBody>
      </p:sp>
    </p:spTree>
    <p:extLst>
      <p:ext uri="{BB962C8B-B14F-4D97-AF65-F5344CB8AC3E}">
        <p14:creationId xmlns:p14="http://schemas.microsoft.com/office/powerpoint/2010/main" val="112892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the core of our application</a:t>
            </a:r>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Template?</a:t>
            </a:r>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view code.</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 </a:t>
            </a: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688483" y="1200013"/>
            <a:ext cx="4711226"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&gt;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683427"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en-US" sz="2400" b="1" dirty="0">
                <a:solidFill>
                  <a:srgbClr val="00FDFF"/>
                </a:solidFill>
                <a:latin typeface="Courier New" charset="0"/>
                <a:ea typeface="Courier New" charset="0"/>
                <a:cs typeface="Courier New" charset="0"/>
              </a:rPr>
              <a:t>&amp;</a:t>
            </a:r>
            <a:r>
              <a:rPr lang="en-US" sz="2400" b="1" dirty="0" err="1">
                <a:solidFill>
                  <a:srgbClr val="00FDFF"/>
                </a:solidFill>
                <a:latin typeface="Courier New" charset="0"/>
                <a:ea typeface="Courier New" charset="0"/>
                <a:cs typeface="Courier New" charset="0"/>
              </a:rPr>
              <a:t>gt</a:t>
            </a:r>
            <a:r>
              <a:rPr lang="en-US"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a:solidFill>
                  <a:srgbClr val="000000"/>
                </a:solidFill>
                <a:latin typeface="Courier New" charset="0"/>
                <a:ea typeface="Courier New" charset="0"/>
                <a:cs typeface="Courier New" charset="0"/>
              </a:rPr>
              <a:t>path(</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a:solidFill>
                  <a:srgbClr val="000000"/>
                </a:solidFill>
                <a:latin typeface="Courier New" charset="0"/>
                <a:ea typeface="Courier New" charset="0"/>
                <a:cs typeface="Courier New" charset="0"/>
              </a:rPr>
              <a:t>())</a:t>
            </a: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render</a:t>
            </a:r>
            <a:endParaRPr lang="en-US" sz="2000" b="1" dirty="0">
              <a:solidFill>
                <a:srgbClr val="C814C9"/>
              </a:solidFill>
              <a:latin typeface="Courier" charset="0"/>
              <a:ea typeface="Courier" charset="0"/>
              <a:cs typeface="Courier" charset="0"/>
            </a:endParaRPr>
          </a:p>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tmpl</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a:t>URL -&gt; View </a:t>
            </a:r>
            <a:r>
              <a:rPr lang="en-US"/>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tmpl</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r>
              <a:rPr lang="en-US" sz="1600" dirty="0">
                <a:solidFill>
                  <a:schemeClr val="bg1"/>
                </a:solidFill>
                <a:latin typeface="Courier" charset="0"/>
                <a:ea typeface="Courier" charset="0"/>
                <a:cs typeface="Courier" charset="0"/>
              </a:rPr>
              <a:t>%}</a:t>
            </a: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tmpl</a:t>
            </a:r>
            <a:r>
              <a:rPr lang="en-US" dirty="0">
                <a:solidFill>
                  <a:srgbClr val="FFFF00"/>
                </a:solidFill>
              </a:rPr>
              <a:t>/templates/</a:t>
            </a:r>
            <a:r>
              <a:rPr lang="en-US" dirty="0" err="1">
                <a:solidFill>
                  <a:srgbClr val="FFFF00"/>
                </a:solidFill>
              </a:rPr>
              <a:t>tmpl</a:t>
            </a:r>
            <a:r>
              <a:rPr lang="en-US" dirty="0">
                <a:solidFill>
                  <a:srgbClr val="FFFF00"/>
                </a:solidFill>
              </a:rPr>
              <a:t>/</a:t>
            </a:r>
            <a:r>
              <a:rPr lang="en-US" dirty="0" err="1">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are Templates?</a:t>
            </a:r>
          </a:p>
        </p:txBody>
      </p:sp>
      <p:sp>
        <p:nvSpPr>
          <p:cNvPr id="5" name="Content Placeholder 4"/>
          <p:cNvSpPr>
            <a:spLocks noGrp="1"/>
          </p:cNvSpPr>
          <p:nvPr>
            <p:ph idx="1"/>
          </p:nvPr>
        </p:nvSpPr>
        <p:spPr>
          <a:xfrm>
            <a:off x="838200" y="1825624"/>
            <a:ext cx="10515600" cy="861819"/>
          </a:xfrm>
        </p:spPr>
        <p:txBody>
          <a:bodyPr>
            <a:normAutofit/>
          </a:bodyPr>
          <a:lstStyle/>
          <a:p>
            <a:r>
              <a:rPr lang="en-US" dirty="0"/>
              <a:t>A Django project is made up of one or </a:t>
            </a:r>
            <a:r>
              <a:rPr lang="en-US"/>
              <a:t>more applications in folders</a:t>
            </a:r>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dj4e-samples$ 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rest</a:t>
            </a: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hello			scripts</a:t>
            </a: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Folders</a:t>
            </a:r>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a:t>It is common to reuse the "</a:t>
            </a:r>
            <a:r>
              <a:rPr lang="en-US" dirty="0">
                <a:solidFill>
                  <a:srgbClr val="FF7F00"/>
                </a:solidFill>
              </a:rPr>
              <a:t>name</a:t>
            </a:r>
            <a:r>
              <a:rPr lang="en-US" dirty="0"/>
              <a:t>" of a template file in several applications</a:t>
            </a:r>
          </a:p>
          <a:p>
            <a:r>
              <a:rPr lang="en-US" dirty="0"/>
              <a:t>We use a technique called "</a:t>
            </a:r>
            <a:r>
              <a:rPr lang="en-US" dirty="0">
                <a:solidFill>
                  <a:srgbClr val="FF40FF"/>
                </a:solidFill>
              </a:rPr>
              <a:t>namespace</a:t>
            </a:r>
            <a:r>
              <a:rPr lang="en-US" dirty="0"/>
              <a:t>" so that each application can load its own templates without template name collision</a:t>
            </a:r>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/4.0/topics/http/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Name Spaces</a:t>
            </a:r>
          </a:p>
        </p:txBody>
      </p:sp>
      <p:sp>
        <p:nvSpPr>
          <p:cNvPr id="5" name="Content Placeholder 4"/>
          <p:cNvSpPr>
            <a:spLocks noGrp="1"/>
          </p:cNvSpPr>
          <p:nvPr>
            <p:ph idx="1"/>
          </p:nvPr>
        </p:nvSpPr>
        <p:spPr>
          <a:xfrm>
            <a:off x="838200" y="1825624"/>
            <a:ext cx="10515600" cy="1216603"/>
          </a:xfrm>
        </p:spPr>
        <p:txBody>
          <a:bodyPr>
            <a:normAutofit/>
          </a:bodyPr>
          <a:lstStyle/>
          <a:p>
            <a:r>
              <a:rPr lang="en-US" dirty="0"/>
              <a:t>For the namespace to work, we need to put templates in a path that includes the </a:t>
            </a:r>
            <a:r>
              <a:rPr lang="en-US" dirty="0">
                <a:solidFill>
                  <a:srgbClr val="FF40FF"/>
                </a:solidFill>
              </a:rPr>
              <a:t>application name </a:t>
            </a:r>
            <a:r>
              <a:rPr lang="en-US" dirty="0"/>
              <a:t>twice.  Weird but necessary. </a:t>
            </a:r>
            <a:r>
              <a:rPr lang="en-US" dirty="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/4.0/topics/http/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Django template language (DTL)</a:t>
            </a:r>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/4.0/ref/templates/language/</a:t>
            </a:r>
          </a:p>
        </p:txBody>
      </p:sp>
    </p:spTree>
    <p:extLst>
      <p:ext uri="{BB962C8B-B14F-4D97-AF65-F5344CB8AC3E}">
        <p14:creationId xmlns:p14="http://schemas.microsoft.com/office/powerpoint/2010/main" val="781632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Tags / Code</a:t>
            </a:r>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the URL</a:t>
            </a:r>
          </a:p>
        </p:txBody>
      </p:sp>
      <p:sp>
        <p:nvSpPr>
          <p:cNvPr id="3" name="Content Placeholder 2"/>
          <p:cNvSpPr>
            <a:spLocks noGrp="1"/>
          </p:cNvSpPr>
          <p:nvPr>
            <p:ph idx="1"/>
          </p:nvPr>
        </p:nvSpPr>
        <p:spPr>
          <a:xfrm>
            <a:off x="838200" y="1825625"/>
            <a:ext cx="10515600" cy="1321612"/>
          </a:xfrm>
        </p:spPr>
        <p:txBody>
          <a:bodyPr/>
          <a:lstStyle/>
          <a:p>
            <a:r>
              <a:rPr lang="en-US" dirty="0"/>
              <a:t>When Django receives an HTTP request it parses it, uses some of the URL for routing purposes and passes parts of the URL to your code</a:t>
            </a:r>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funky</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err="1">
                <a:solidFill>
                  <a:srgbClr val="FF40FF"/>
                </a:solidFill>
                <a:latin typeface="Courier" charset="0"/>
                <a:ea typeface="Courier" charset="0"/>
                <a:cs typeface="Courier" charset="0"/>
              </a:rPr>
              <a:t>danger</a:t>
            </a:r>
            <a:r>
              <a:rPr lang="en-US" sz="2400" b="1" dirty="0" err="1">
                <a:latin typeface="Courier" charset="0"/>
                <a:ea typeface="Courier" charset="0"/>
                <a:cs typeface="Courier" charset="0"/>
              </a:rPr>
              <a:t>?</a:t>
            </a:r>
            <a:r>
              <a:rPr lang="en-US" sz="2400" b="1" dirty="0" err="1">
                <a:solidFill>
                  <a:srgbClr val="FFFF00"/>
                </a:solidFill>
                <a:latin typeface="Courier" charset="0"/>
                <a:ea typeface="Courier" charset="0"/>
                <a:cs typeface="Courier" charset="0"/>
              </a:rPr>
              <a:t>guess</a:t>
            </a:r>
            <a:r>
              <a:rPr lang="en-US" sz="2400" b="1" dirty="0">
                <a:solidFill>
                  <a:srgbClr val="FFFF00"/>
                </a:solidFill>
                <a:latin typeface="Courier" charset="0"/>
                <a:ea typeface="Courier" charset="0"/>
                <a:cs typeface="Courier" charset="0"/>
              </a:rPr>
              <a:t>=42</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rest</a:t>
            </a:r>
            <a:r>
              <a:rPr lang="en-US" sz="2400" b="1" dirty="0">
                <a:latin typeface="Courier" charset="0"/>
                <a:ea typeface="Courier" charset="0"/>
                <a:cs typeface="Courier" charset="0"/>
              </a:rPr>
              <a:t>/</a:t>
            </a:r>
            <a:r>
              <a:rPr lang="en-US" sz="2400" b="1" dirty="0">
                <a:solidFill>
                  <a:srgbClr val="00FDFF"/>
                </a:solidFill>
                <a:latin typeface="Courier" charset="0"/>
                <a:ea typeface="Courier" charset="0"/>
                <a:cs typeface="Courier" charset="0"/>
              </a:rPr>
              <a:t>24</a:t>
            </a:r>
            <a:r>
              <a:rPr lang="en-US" sz="2400" b="1" dirty="0">
                <a:latin typeface="Courier" charset="0"/>
                <a:ea typeface="Courier" charset="0"/>
                <a:cs typeface="Courier" charset="0"/>
              </a:rPr>
              <a:t> </a:t>
            </a: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a:solidFill>
                  <a:srgbClr val="00FF00"/>
                </a:solidFill>
              </a:rPr>
              <a:t>Django Application (also folder)</a:t>
            </a: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a:solidFill>
                  <a:srgbClr val="FF40FF"/>
                </a:solidFill>
              </a:rPr>
              <a:t>View within application</a:t>
            </a: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a:solidFill>
                  <a:srgbClr val="FFFF00"/>
                </a:solidFill>
              </a:rPr>
              <a:t>Key / value parameter (GET)</a:t>
            </a: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a:solidFill>
                  <a:srgbClr val="00FDFF"/>
                </a:solidFill>
              </a:rPr>
              <a:t>URL Path Parameter</a:t>
            </a: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django.shortcuts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render</a:t>
            </a: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simple</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simple.html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https://samples.dj4e.com/</a:t>
            </a:r>
            <a:r>
              <a:rPr lang="en-US" sz="2000" dirty="0" err="1"/>
              <a:t>tmpl</a:t>
            </a:r>
            <a:r>
              <a:rPr lang="en-US" sz="2000" dirty="0"/>
              <a:t>/simple</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https://samples.dj4e.com/</a:t>
            </a:r>
            <a:r>
              <a:rPr lang="en-US" sz="2000" dirty="0" err="1"/>
              <a:t>tmpl</a:t>
            </a:r>
            <a:r>
              <a:rPr lang="en-US" sz="2000" dirty="0"/>
              <a:t>/guess</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special</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txt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bold</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special.html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https://samples.dj4e.com/</a:t>
            </a:r>
            <a:r>
              <a:rPr lang="en-US" sz="2000" dirty="0" err="1"/>
              <a:t>tmpl</a:t>
            </a:r>
            <a:r>
              <a:rPr lang="en-US" sz="2000" dirty="0"/>
              <a:t>/special</a:t>
            </a:r>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not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txt|safe</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https://samples.dj4e.com/</a:t>
            </a:r>
            <a:r>
              <a:rPr lang="en-US" sz="2000" dirty="0" err="1"/>
              <a:t>tmpl</a:t>
            </a:r>
            <a:r>
              <a:rPr lang="en-US" sz="2000" dirty="0"/>
              <a:t>/loop</a:t>
            </a:r>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https://samples.dj4e.com/</a:t>
            </a:r>
            <a:r>
              <a:rPr lang="en-US" sz="2000" dirty="0" err="1"/>
              <a:t>tmpl</a:t>
            </a:r>
            <a:r>
              <a:rPr lang="en-US" sz="2000" dirty="0"/>
              <a:t>/nested</a:t>
            </a:r>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err="1">
                <a:solidFill>
                  <a:srgbClr val="000000"/>
                </a:solidFill>
                <a:latin typeface="Courier" charset="0"/>
                <a:ea typeface="Courier" charset="0"/>
                <a:cs typeface="Courier" charset="0"/>
              </a:rPr>
              <a:t>endif</a:t>
            </a:r>
            <a:r>
              <a:rPr lang="mr-IN" sz="1600">
                <a:solidFill>
                  <a:srgbClr val="000000"/>
                </a:solidFill>
                <a:latin typeface="Courier" charset="0"/>
                <a:ea typeface="Courier" charset="0"/>
                <a:cs typeface="Courier" charset="0"/>
              </a:rPr>
              <a:t> %</a:t>
            </a:r>
            <a:r>
              <a:rPr lang="en-US" sz="160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Inheritance</a:t>
            </a:r>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/4.0/ref/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Review Python Object-Oriented Programming</a:t>
            </a:r>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a:solidFill>
                  <a:srgbClr val="FFFFFF"/>
                </a:solidFill>
                <a:sym typeface="Cabin"/>
              </a:rPr>
              <a:t>template </a:t>
            </a:r>
            <a:r>
              <a:rPr lang="en" sz="3067" dirty="0">
                <a:solidFill>
                  <a:srgbClr val="FFFFFF"/>
                </a:solidFill>
                <a:sym typeface="Cabin"/>
              </a:rPr>
              <a:t>- we can </a:t>
            </a:r>
            <a:r>
              <a:rPr lang="en-US" sz="3067" dirty="0">
                <a:solidFill>
                  <a:srgbClr val="FFFFFF"/>
                </a:solidFill>
                <a:sym typeface="Cabin"/>
              </a:rPr>
              <a:t>extend </a:t>
            </a:r>
            <a:r>
              <a:rPr lang="en" sz="3067" dirty="0">
                <a:solidFill>
                  <a:srgbClr val="FFFFFF"/>
                </a:solidFill>
                <a:sym typeface="Cabin"/>
              </a:rPr>
              <a:t>an existing </a:t>
            </a:r>
            <a:r>
              <a:rPr lang="en-US" sz="3067" dirty="0">
                <a:solidFill>
                  <a:srgbClr val="FFFFFF"/>
                </a:solidFill>
                <a:sym typeface="Cabin"/>
              </a:rPr>
              <a:t>template </a:t>
            </a:r>
            <a:r>
              <a:rPr lang="en" sz="3067" dirty="0">
                <a:solidFill>
                  <a:srgbClr val="FFFFFF"/>
                </a:solidFill>
                <a:sym typeface="Cabin"/>
              </a:rPr>
              <a:t>and 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Dispatcher</a:t>
            </a:r>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/4.0/topics/http/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p>
          <a:p>
            <a:endParaRPr lang="en-US" sz="2000" dirty="0">
              <a:solidFill>
                <a:srgbClr val="09442A"/>
              </a:solidFill>
            </a:endParaRPr>
          </a:p>
          <a:p>
            <a:r>
              <a:rPr lang="en-US" sz="2000" dirty="0">
                <a:solidFill>
                  <a:srgbClr val="09442A"/>
                </a:solidFill>
              </a:rPr>
              <a:t> To 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p>
          <a:p>
            <a:endParaRPr lang="en-US" sz="2000" dirty="0">
              <a:solidFill>
                <a:srgbClr val="09442A"/>
              </a:solidFill>
            </a:endParaRPr>
          </a:p>
          <a:p>
            <a:r>
              <a:rPr lang="en-US" sz="2000" dirty="0">
                <a:solidFill>
                  <a:srgbClr val="09442A"/>
                </a:solidFill>
              </a:rPr>
              <a:t>This 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Base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GameView2</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/cond2.html'</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https://samples.dj4e.com/</a:t>
            </a:r>
            <a:r>
              <a:rPr lang="en-US" sz="2000" dirty="0" err="1"/>
              <a:t>tmpl</a:t>
            </a:r>
            <a:r>
              <a:rPr lang="en-US" sz="2000" dirty="0"/>
              <a:t>/game2/200</a:t>
            </a:r>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r>
              <a:rPr lang="en-US" sz="1400" dirty="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tmpl</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URL Mapping / Reversing</a:t>
            </a:r>
          </a:p>
        </p:txBody>
      </p:sp>
      <p:sp>
        <p:nvSpPr>
          <p:cNvPr id="4" name="Text Placeholder 3"/>
          <p:cNvSpPr>
            <a:spLocks noGrp="1"/>
          </p:cNvSpPr>
          <p:nvPr>
            <p:ph type="body" idx="1"/>
          </p:nvPr>
        </p:nvSpPr>
        <p:spPr/>
        <p:txBody>
          <a:bodyPr/>
          <a:lstStyle/>
          <a:p>
            <a:r>
              <a:rPr lang="en-US" dirty="0"/>
              <a:t>https://samples.dj4e.com/route/</a:t>
            </a:r>
          </a:p>
          <a:p>
            <a:r>
              <a:rPr lang="en-US" dirty="0"/>
              <a:t>https://</a:t>
            </a:r>
            <a:r>
              <a:rPr lang="en-US" dirty="0" err="1"/>
              <a:t>docs.djangoproject.com</a:t>
            </a:r>
            <a:r>
              <a:rPr lang="en-US" dirty="0"/>
              <a:t>/</a:t>
            </a:r>
            <a:r>
              <a:rPr lang="en-US" dirty="0" err="1"/>
              <a:t>en</a:t>
            </a:r>
            <a:r>
              <a:rPr lang="en-US" dirty="0"/>
              <a:t>/</a:t>
            </a:r>
            <a:r>
              <a:rPr lang="hr-HR"/>
              <a:t>4.0</a:t>
            </a:r>
            <a:r>
              <a:rPr lang="en-US" dirty="0"/>
              <a:t>/topics/http/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Django</a:t>
            </a:r>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Resolution of URLs</a:t>
            </a:r>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or for handling of the navigation flow on the server side (redirections, etc.)</a:t>
            </a:r>
          </a:p>
          <a:p>
            <a:endParaRPr lang="en-US" dirty="0">
              <a:solidFill>
                <a:srgbClr val="09442A"/>
              </a:solidFill>
            </a:endParaRPr>
          </a:p>
          <a:p>
            <a:r>
              <a:rPr lang="en-US" dirty="0">
                <a:solidFill>
                  <a:srgbClr val="09442A"/>
                </a:solidFill>
              </a:rPr>
              <a:t>It is strongly desirable to avoid hard-coding these URLs . Equally 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p>
          <a:p>
            <a:endParaRPr lang="en-US" dirty="0">
              <a:solidFill>
                <a:srgbClr val="09442A"/>
              </a:solidFill>
            </a:endParaRPr>
          </a:p>
          <a:p>
            <a:r>
              <a:rPr lang="en-US" dirty="0">
                <a:solidFill>
                  <a:srgbClr val="09442A"/>
                </a:solidFill>
              </a:rPr>
              <a:t>The primary piece of information 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/4.0/topics/http/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613816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url</a:t>
            </a:r>
            <a:r>
              <a:rPr lang="en-US" sz="1600" u="sng" dirty="0">
                <a:solidFill>
                  <a:srgbClr val="C814C9"/>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a:t>Using the </a:t>
            </a:r>
            <a:r>
              <a:rPr lang="en-US" dirty="0" err="1"/>
              <a:t>url</a:t>
            </a:r>
            <a:r>
              <a:rPr lang="en-US" dirty="0"/>
              <a:t> tag in a template</a:t>
            </a:r>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a:solidFill>
                  <a:srgbClr val="000000"/>
                </a:solidFill>
                <a:latin typeface="Courier" charset="0"/>
                <a:ea typeface="Courier" charset="0"/>
                <a:cs typeface="Courier" charset="0"/>
              </a:rPr>
              <a:t>urlpatterns</a:t>
            </a:r>
            <a:r>
              <a:rPr lang="en-US" sz="1200" dirty="0">
                <a:solidFill>
                  <a:srgbClr val="000000"/>
                </a:solidFill>
                <a:latin typeface="Courier" charset="0"/>
                <a:ea typeface="Courier" charset="0"/>
                <a:cs typeface="Courier" charset="0"/>
              </a:rPr>
              <a:t> =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url</a:t>
            </a:r>
            <a:r>
              <a:rPr lang="en-US" sz="1400" u="sng" dirty="0">
                <a:solidFill>
                  <a:srgbClr val="C814C9"/>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a:t>Other applications and parameters</a:t>
            </a:r>
          </a:p>
        </p:txBody>
      </p:sp>
      <p:sp>
        <p:nvSpPr>
          <p:cNvPr id="5" name="Rectangle 4"/>
          <p:cNvSpPr/>
          <p:nvPr/>
        </p:nvSpPr>
        <p:spPr>
          <a:xfrm>
            <a:off x="8742740" y="2713186"/>
            <a:ext cx="2551661" cy="584775"/>
          </a:xfrm>
          <a:prstGeom prst="rect">
            <a:avLst/>
          </a:prstGeom>
        </p:spPr>
        <p:txBody>
          <a:bodyPr wrap="none">
            <a:spAutoFit/>
          </a:bodyPr>
          <a:lstStyle/>
          <a:p>
            <a:r>
              <a:rPr lang="en-US" sz="3200" dirty="0"/>
              <a:t>'</a:t>
            </a:r>
            <a:r>
              <a:rPr lang="en-US" sz="3200" dirty="0" err="1">
                <a:solidFill>
                  <a:srgbClr val="FF40FF"/>
                </a:solidFill>
              </a:rPr>
              <a:t>gview</a:t>
            </a:r>
            <a:r>
              <a:rPr lang="en-US" sz="3200" dirty="0" err="1"/>
              <a:t>:</a:t>
            </a:r>
            <a:r>
              <a:rPr lang="en-US" sz="3200" dirty="0" err="1">
                <a:solidFill>
                  <a:srgbClr val="00B0F0"/>
                </a:solidFill>
              </a:rPr>
              <a:t>cat</a:t>
            </a:r>
            <a:r>
              <a:rPr lang="en-US" sz="3200" dirty="0"/>
              <a:t>'  </a:t>
            </a:r>
            <a:r>
              <a:rPr lang="en-US" sz="3200" dirty="0">
                <a:solidFill>
                  <a:srgbClr val="FFC000"/>
                </a:solidFill>
              </a:rPr>
              <a:t>42</a:t>
            </a: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a:solidFill>
                  <a:srgbClr val="000000"/>
                </a:solidFill>
                <a:latin typeface="Courier" charset="0"/>
                <a:ea typeface="Courier" charset="0"/>
                <a:cs typeface="Courier" charset="0"/>
              </a:rPr>
              <a:t>urlpatterns</a:t>
            </a:r>
            <a:r>
              <a:rPr lang="en-US" sz="1400" dirty="0">
                <a:solidFill>
                  <a:srgbClr val="000000"/>
                </a:solidFill>
                <a:latin typeface="Courier" charset="0"/>
                <a:ea typeface="Courier" charset="0"/>
                <a:cs typeface="Courier" charset="0"/>
              </a:rPr>
              <a:t> = [</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gview</a:t>
            </a:r>
            <a:r>
              <a:rPr lang="en-US" dirty="0">
                <a:solidFill>
                  <a:srgbClr val="FFFF00"/>
                </a:solidFill>
              </a:rPr>
              <a:t>/</a:t>
            </a:r>
            <a:r>
              <a:rPr lang="en-US" dirty="0" err="1">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a:solidFill>
                  <a:srgbClr val="FFC000"/>
                </a:solidFill>
              </a:rPr>
              <a:t>Parameter</a:t>
            </a:r>
          </a:p>
        </p:txBody>
      </p:sp>
    </p:spTree>
    <p:extLst>
      <p:ext uri="{BB962C8B-B14F-4D97-AF65-F5344CB8AC3E}">
        <p14:creationId xmlns:p14="http://schemas.microsoft.com/office/powerpoint/2010/main" val="474630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patterns for views (in </a:t>
            </a:r>
            <a:r>
              <a:rPr lang="en-US" dirty="0" err="1"/>
              <a:t>urls.py</a:t>
            </a:r>
            <a:r>
              <a:rPr lang="en-US" dirty="0"/>
              <a:t>)</a:t>
            </a:r>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a:p>
          <a:p>
            <a:r>
              <a:rPr lang="en-US" dirty="0"/>
              <a:t>Requests are routed to a function in </a:t>
            </a:r>
            <a:r>
              <a:rPr lang="en-US" dirty="0" err="1">
                <a:solidFill>
                  <a:srgbClr val="FFFF00"/>
                </a:solidFill>
              </a:rPr>
              <a:t>views.py</a:t>
            </a:r>
            <a:r>
              <a:rPr lang="en-US" dirty="0"/>
              <a:t> that takes the http </a:t>
            </a:r>
            <a:r>
              <a:rPr lang="en-US" dirty="0">
                <a:solidFill>
                  <a:srgbClr val="00FDFF"/>
                </a:solidFill>
              </a:rPr>
              <a:t>request</a:t>
            </a:r>
            <a:r>
              <a:rPr lang="en-US" dirty="0"/>
              <a:t> as a parameter and returns a response</a:t>
            </a:r>
          </a:p>
          <a:p>
            <a:endParaRPr lang="en-US" dirty="0"/>
          </a:p>
          <a:p>
            <a:r>
              <a:rPr lang="en-US" dirty="0"/>
              <a:t>Requests are routed to a class in </a:t>
            </a:r>
            <a:r>
              <a:rPr lang="en-US" dirty="0" err="1">
                <a:solidFill>
                  <a:srgbClr val="FFFF00"/>
                </a:solidFill>
              </a:rPr>
              <a:t>views.py</a:t>
            </a:r>
            <a:r>
              <a:rPr lang="en-US" dirty="0"/>
              <a:t> that has  </a:t>
            </a:r>
            <a:r>
              <a:rPr lang="en-US" dirty="0">
                <a:solidFill>
                  <a:srgbClr val="FF40FF"/>
                </a:solidFill>
              </a:rPr>
              <a:t>get()</a:t>
            </a:r>
            <a:r>
              <a:rPr lang="en-US" dirty="0"/>
              <a:t> and </a:t>
            </a:r>
            <a:r>
              <a:rPr lang="en-US" dirty="0">
                <a:solidFill>
                  <a:srgbClr val="FF40FF"/>
                </a:solidFill>
              </a:rPr>
              <a:t>post() </a:t>
            </a:r>
            <a:r>
              <a:rPr lang="en-US" dirty="0"/>
              <a:t>methods that take the http </a:t>
            </a:r>
            <a:r>
              <a:rPr lang="en-US" dirty="0">
                <a:solidFill>
                  <a:srgbClr val="00FDFF"/>
                </a:solidFill>
              </a:rPr>
              <a:t>request</a:t>
            </a:r>
            <a:r>
              <a:rPr lang="en-US" dirty="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C814C9"/>
                </a:solidFill>
                <a:latin typeface="Menlo-Regular" charset="0"/>
              </a:rPr>
              <a:t>    </a:t>
            </a:r>
            <a:r>
              <a:rPr lang="mr-IN" sz="1600" dirty="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Menlo-Regular" charset="0"/>
            </a:endParaRPr>
          </a:p>
          <a:p>
            <a:r>
              <a:rPr lang="en-US" sz="1600" u="sng" dirty="0">
                <a:solidFill>
                  <a:schemeClr val="bg1"/>
                </a:solidFill>
                <a:latin typeface="Menlo-Regular" charset="0"/>
              </a:rPr>
              <a:t>          . . . </a:t>
            </a:r>
            <a:endParaRPr lang="mr-IN" sz="1600" u="sng" dirty="0">
              <a:solidFill>
                <a:schemeClr val="bg1"/>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a:t>A "second" </a:t>
            </a:r>
            <a:r>
              <a:rPr lang="en-US"/>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url</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a:t>
            </a:r>
            <a:r>
              <a:rPr lang="en-US" sz="1400" b="1" dirty="0" err="1">
                <a:solidFill>
                  <a:srgbClr val="B42419"/>
                </a:solidFill>
                <a:latin typeface="Courier" charset="0"/>
                <a:ea typeface="Courier" charset="0"/>
                <a:cs typeface="Courier" charset="0"/>
              </a:rPr>
              <a:t>oauth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social_django.urls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'social'</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'hello/'</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hello.urls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reverse</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View</a:t>
            </a:r>
          </a:p>
          <a:p>
            <a:endParaRPr lang="en-US" sz="1400" dirty="0">
              <a:solidFill>
                <a:srgbClr val="C1651C"/>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983091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Coding in templates</a:t>
            </a:r>
          </a:p>
        </p:txBody>
      </p:sp>
    </p:spTree>
    <p:extLst>
      <p:ext uri="{BB962C8B-B14F-4D97-AF65-F5344CB8AC3E}">
        <p14:creationId xmlns:p14="http://schemas.microsoft.com/office/powerpoint/2010/main" val="188513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https://www.flickr.com/photos/dinnerseries/23570475099</a:t>
            </a:r>
            <a:endParaRPr lang="en-US" altLang="en-US" sz="1600" dirty="0"/>
          </a:p>
          <a:p>
            <a:pPr>
              <a:buFontTx/>
              <a:buChar char="•"/>
            </a:pPr>
            <a:r>
              <a:rPr lang="en-US" altLang="en-US" sz="1600" dirty="0"/>
              <a:t>Portions of the text of these slides is adapted from the text </a:t>
            </a:r>
            <a:r>
              <a:rPr lang="en-US" altLang="en-US" sz="1600" dirty="0">
                <a:hlinkClick r:id="rId3"/>
              </a:rPr>
              <a:t>www.djangoproject.org</a:t>
            </a:r>
            <a:r>
              <a:rPr lang="en-US" altLang="en-US" sz="1600" dirty="0"/>
              <a:t> web site.  Those slides which use text from that site have a reference to the original text on that site. </a:t>
            </a:r>
            <a:r>
              <a:rPr lang="en-US" sz="1600" dirty="0"/>
              <a:t>Django is licensed under the three-clause </a:t>
            </a:r>
            <a:r>
              <a:rPr lang="en-US" sz="1600"/>
              <a:t>BSD 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/4.0/topics/http/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our class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'remain/&lt;</a:t>
            </a:r>
            <a:r>
              <a:rPr lang="en-US" dirty="0" err="1">
                <a:solidFill>
                  <a:srgbClr val="B42419"/>
                </a:solidFill>
                <a:latin typeface="Courier" charset="0"/>
                <a:ea typeface="Courier" charset="0"/>
                <a:cs typeface="Courier" charset="0"/>
              </a:rPr>
              <a:t>slug:guess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views.RestMainView.as_view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a:solidFill>
                  <a:schemeClr val="bg1"/>
                </a:solidFill>
                <a:latin typeface="Courier New" charset="0"/>
                <a:ea typeface="Courier New" charset="0"/>
                <a:cs typeface="Courier New" charset="0"/>
              </a:rPr>
              <a:t>views/</a:t>
            </a:r>
            <a:r>
              <a:rPr lang="en-US" b="1" dirty="0" err="1">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Views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views/templates/</a:t>
            </a:r>
            <a:r>
              <a:rPr lang="en-US" b="1" dirty="0" err="1">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a:solidFill>
                  <a:srgbClr val="0500FF"/>
                </a:solidFill>
                <a:latin typeface="Courier New" charset="0"/>
                <a:ea typeface="Courier New" charset="0"/>
                <a:cs typeface="Courier New" charset="0"/>
              </a:rPr>
              <a:t>       ...</a:t>
            </a: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views/templates/views/</a:t>
            </a:r>
            <a:r>
              <a:rPr lang="en-US" b="1" dirty="0" err="1">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3102</TotalTime>
  <Words>5966</Words>
  <Application>Microsoft Macintosh PowerPoint</Application>
  <PresentationFormat>Widescreen</PresentationFormat>
  <Paragraphs>808</Paragraphs>
  <Slides>65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Cabin</vt:lpstr>
      <vt:lpstr>Arial</vt:lpstr>
      <vt:lpstr>Calibri</vt:lpstr>
      <vt:lpstr>Calibri Light</vt:lpstr>
      <vt:lpstr>Courier</vt:lpstr>
      <vt:lpstr>Courier New</vt:lpstr>
      <vt:lpstr>Gill Sans</vt:lpstr>
      <vt:lpstr>Helvetica</vt:lpstr>
      <vt:lpstr>Menlo-Regular</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199</cp:revision>
  <dcterms:created xsi:type="dcterms:W3CDTF">2019-01-19T02:12:54Z</dcterms:created>
  <dcterms:modified xsi:type="dcterms:W3CDTF">2022-09-17T00:47:04Z</dcterms:modified>
</cp:coreProperties>
</file>